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4F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71"/>
  </p:normalViewPr>
  <p:slideViewPr>
    <p:cSldViewPr snapToGrid="0" snapToObjects="1">
      <p:cViewPr varScale="1">
        <p:scale>
          <a:sx n="96" d="100"/>
          <a:sy n="96" d="100"/>
        </p:scale>
        <p:origin x="6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DDAA-8CF1-154A-961B-50CA2BFCC50E}" type="datetimeFigureOut">
              <a:rPr lang="fi-FI" smtClean="0"/>
              <a:t>8.1.2016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705E-6307-7745-9EE6-25288F67D16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1242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DDAA-8CF1-154A-961B-50CA2BFCC50E}" type="datetimeFigureOut">
              <a:rPr lang="fi-FI" smtClean="0"/>
              <a:t>8.1.2016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705E-6307-7745-9EE6-25288F67D16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5690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DDAA-8CF1-154A-961B-50CA2BFCC50E}" type="datetimeFigureOut">
              <a:rPr lang="fi-FI" smtClean="0"/>
              <a:t>8.1.2016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705E-6307-7745-9EE6-25288F67D16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7772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DDFB0-36D5-124E-A0D2-87BC37DCA9BD}" type="slidenum">
              <a:rPr lang="fi-FI" altLang="fi-FI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fi-FI" alt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886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657D6-2786-3644-8091-413312F7B76F}" type="slidenum">
              <a:rPr lang="fi-FI" altLang="fi-FI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fi-FI" alt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261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3FF02-C99F-FF42-AC39-EB96020717DA}" type="slidenum">
              <a:rPr lang="fi-FI" altLang="fi-FI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fi-FI" alt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84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DC6DB-0CA2-BF45-B7D3-2533E21DE0A3}" type="slidenum">
              <a:rPr lang="fi-FI" altLang="fi-FI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fi-FI" alt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107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55D3D-939E-674C-B8F4-157B38D7781E}" type="slidenum">
              <a:rPr lang="fi-FI" altLang="fi-FI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fi-FI" alt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1789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E3656-C7C4-0B4E-B3CD-69FEE6B0F791}" type="slidenum">
              <a:rPr lang="fi-FI" altLang="fi-FI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fi-FI" alt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8214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8BB8E-9BB3-B043-89A0-EE2077D38FAE}" type="slidenum">
              <a:rPr lang="fi-FI" altLang="fi-FI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fi-FI" alt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9159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650E4-4C20-ED4F-AF4C-7D6284CE27D3}" type="slidenum">
              <a:rPr lang="fi-FI" altLang="fi-FI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fi-FI" alt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617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DDAA-8CF1-154A-961B-50CA2BFCC50E}" type="datetimeFigureOut">
              <a:rPr lang="fi-FI" smtClean="0"/>
              <a:t>8.1.2016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705E-6307-7745-9EE6-25288F67D16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1071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DA95D-568F-E04E-AE7E-B1E82BD84255}" type="slidenum">
              <a:rPr lang="fi-FI" altLang="fi-FI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fi-FI" alt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8659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CA404-C844-7E43-8488-EDAEBF545714}" type="slidenum">
              <a:rPr lang="fi-FI" altLang="fi-FI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fi-FI" alt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681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3603F-8EFB-B34C-810D-22BE0999D1C1}" type="slidenum">
              <a:rPr lang="fi-FI" altLang="fi-FI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fi-FI" alt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053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DDAA-8CF1-154A-961B-50CA2BFCC50E}" type="datetimeFigureOut">
              <a:rPr lang="fi-FI" smtClean="0"/>
              <a:t>8.1.2016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705E-6307-7745-9EE6-25288F67D16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5072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DDAA-8CF1-154A-961B-50CA2BFCC50E}" type="datetimeFigureOut">
              <a:rPr lang="fi-FI" smtClean="0"/>
              <a:t>8.1.2016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705E-6307-7745-9EE6-25288F67D16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6353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DDAA-8CF1-154A-961B-50CA2BFCC50E}" type="datetimeFigureOut">
              <a:rPr lang="fi-FI" smtClean="0"/>
              <a:t>8.1.2016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705E-6307-7745-9EE6-25288F67D16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4343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DDAA-8CF1-154A-961B-50CA2BFCC50E}" type="datetimeFigureOut">
              <a:rPr lang="fi-FI" smtClean="0"/>
              <a:t>8.1.2016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705E-6307-7745-9EE6-25288F67D16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0046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DDAA-8CF1-154A-961B-50CA2BFCC50E}" type="datetimeFigureOut">
              <a:rPr lang="fi-FI" smtClean="0"/>
              <a:t>8.1.2016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705E-6307-7745-9EE6-25288F67D16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8327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DDAA-8CF1-154A-961B-50CA2BFCC50E}" type="datetimeFigureOut">
              <a:rPr lang="fi-FI" smtClean="0"/>
              <a:t>8.1.2016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705E-6307-7745-9EE6-25288F67D16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5830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DDAA-8CF1-154A-961B-50CA2BFCC50E}" type="datetimeFigureOut">
              <a:rPr lang="fi-FI" smtClean="0"/>
              <a:t>8.1.2016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705E-6307-7745-9EE6-25288F67D16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4139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FDDAA-8CF1-154A-961B-50CA2BFCC50E}" type="datetimeFigureOut">
              <a:rPr lang="fi-FI" smtClean="0"/>
              <a:t>8.1.2016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E705E-6307-7745-9EE6-25288F67D16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692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i-FI" altLang="fi-FI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i-FI" altLang="fi-FI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951E4F-7259-824E-959D-F5961912B3B8}" type="slidenum">
              <a:rPr lang="fi-FI" altLang="fi-FI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alt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62365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solidFill>
            <a:srgbClr val="264FFD"/>
          </a:solidFill>
        </p:spPr>
        <p:txBody>
          <a:bodyPr>
            <a:normAutofit fontScale="90000"/>
          </a:bodyPr>
          <a:lstStyle/>
          <a:p>
            <a:r>
              <a:rPr lang="fi-FI" b="1" dirty="0" smtClean="0">
                <a:solidFill>
                  <a:schemeClr val="bg1"/>
                </a:solidFill>
              </a:rPr>
              <a:t>Tunteiden taulukko ( katolisten munkkien käyttämä itsensä kehittämismenetelmä)</a:t>
            </a:r>
            <a:endParaRPr lang="fi-FI" b="1" dirty="0">
              <a:solidFill>
                <a:schemeClr val="bg1"/>
              </a:solidFill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solidFill>
            <a:srgbClr val="264FFD"/>
          </a:solidFill>
        </p:spPr>
        <p:txBody>
          <a:bodyPr>
            <a:normAutofit/>
          </a:bodyPr>
          <a:lstStyle/>
          <a:p>
            <a:r>
              <a:rPr lang="fi-FI" sz="4000" b="1" dirty="0" smtClean="0">
                <a:solidFill>
                  <a:schemeClr val="bg1"/>
                </a:solidFill>
              </a:rPr>
              <a:t>John Gray, 1999</a:t>
            </a:r>
            <a:endParaRPr lang="fi-FI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733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703388" y="136525"/>
            <a:ext cx="8540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altLang="fi-FI" dirty="0">
                <a:solidFill>
                  <a:srgbClr val="FFFFFF"/>
                </a:solidFill>
              </a:rPr>
              <a:t>Henkisiä harjoituksia ja parantavaa meditointia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altLang="fi-FI" dirty="0">
                <a:solidFill>
                  <a:srgbClr val="FFFFFF"/>
                </a:solidFill>
              </a:rPr>
              <a:t>- Tunteiden taulukko ( katolisten munkkien käyttämä itsensä kehittämismenetelmä)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631951" y="831851"/>
            <a:ext cx="2924175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altLang="fi-FI" sz="2000" b="1" dirty="0">
                <a:solidFill>
                  <a:srgbClr val="FFFFFF"/>
                </a:solidFill>
              </a:rPr>
              <a:t>Henkinen este 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i-FI" altLang="fi-FI" sz="2000" b="1" dirty="0">
              <a:solidFill>
                <a:srgbClr val="FFFF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fi-FI" altLang="fi-FI" sz="2000" b="1" dirty="0">
                <a:solidFill>
                  <a:srgbClr val="FF0000"/>
                </a:solidFill>
              </a:rPr>
              <a:t>Syyttäminen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fi-FI" altLang="fi-FI" sz="2000" b="1" dirty="0">
                <a:solidFill>
                  <a:srgbClr val="9999FF"/>
                </a:solidFill>
              </a:rPr>
              <a:t>Masennus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fi-FI" altLang="fi-FI" sz="2000" b="1" dirty="0">
                <a:solidFill>
                  <a:srgbClr val="66FF33"/>
                </a:solidFill>
              </a:rPr>
              <a:t>Ahdistus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fi-FI" altLang="fi-FI" sz="2000" b="1" dirty="0">
                <a:solidFill>
                  <a:srgbClr val="FFFF00"/>
                </a:solidFill>
              </a:rPr>
              <a:t>Välinpitämättömyys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fi-FI" altLang="fi-FI" sz="2000" b="1" dirty="0">
                <a:solidFill>
                  <a:srgbClr val="00FFFF"/>
                </a:solidFill>
              </a:rPr>
              <a:t>Tuomitsevuus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fi-FI" altLang="fi-FI" sz="2000" b="1" dirty="0">
                <a:solidFill>
                  <a:srgbClr val="FFFFFF"/>
                </a:solidFill>
              </a:rPr>
              <a:t>Päättämättömyys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fi-FI" altLang="fi-FI" sz="2000" b="1" dirty="0">
                <a:solidFill>
                  <a:srgbClr val="FF00FF"/>
                </a:solidFill>
              </a:rPr>
              <a:t>Vitkastelu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fi-FI" altLang="fi-FI" sz="2000" b="1" dirty="0">
                <a:solidFill>
                  <a:srgbClr val="339933"/>
                </a:solidFill>
              </a:rPr>
              <a:t>Täydellisyyden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altLang="fi-FI" sz="2000" b="1" dirty="0">
                <a:solidFill>
                  <a:srgbClr val="339933"/>
                </a:solidFill>
              </a:rPr>
              <a:t>     tavoittelu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altLang="fi-FI" sz="2000" b="1" dirty="0">
                <a:solidFill>
                  <a:srgbClr val="FFFFFF"/>
                </a:solidFill>
              </a:rPr>
              <a:t>9. </a:t>
            </a:r>
            <a:r>
              <a:rPr lang="fi-FI" altLang="fi-FI" sz="2000" b="1" dirty="0">
                <a:solidFill>
                  <a:srgbClr val="99FFCC"/>
                </a:solidFill>
              </a:rPr>
              <a:t>Katkeruus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altLang="fi-FI" sz="2000" b="1" dirty="0">
                <a:solidFill>
                  <a:srgbClr val="FFFFFF"/>
                </a:solidFill>
              </a:rPr>
              <a:t>10. </a:t>
            </a:r>
            <a:r>
              <a:rPr lang="fi-FI" altLang="fi-FI" sz="2000" b="1" dirty="0">
                <a:solidFill>
                  <a:srgbClr val="FF6699"/>
                </a:solidFill>
              </a:rPr>
              <a:t>Itsesääli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altLang="fi-FI" sz="2000" b="1" dirty="0">
                <a:solidFill>
                  <a:srgbClr val="FFFFFF"/>
                </a:solidFill>
              </a:rPr>
              <a:t>11. </a:t>
            </a:r>
            <a:r>
              <a:rPr lang="fi-FI" altLang="fi-FI" sz="2000" b="1" dirty="0">
                <a:solidFill>
                  <a:srgbClr val="FFFF99"/>
                </a:solidFill>
              </a:rPr>
              <a:t>Hämmennys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altLang="fi-FI" sz="2000" b="1" dirty="0">
                <a:solidFill>
                  <a:srgbClr val="FFFFFF"/>
                </a:solidFill>
              </a:rPr>
              <a:t>12. </a:t>
            </a:r>
            <a:r>
              <a:rPr lang="fi-FI" altLang="fi-FI" sz="2000" b="1" dirty="0">
                <a:solidFill>
                  <a:srgbClr val="C0C0C0"/>
                </a:solidFill>
              </a:rPr>
              <a:t>Syyllisyydentunne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4511675" y="852489"/>
            <a:ext cx="252095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altLang="fi-FI" sz="2000" b="1">
                <a:solidFill>
                  <a:srgbClr val="FFFFFF"/>
                </a:solidFill>
              </a:rPr>
              <a:t>Yleinen mielialasi 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i-FI" altLang="fi-FI" sz="2000" b="1">
              <a:solidFill>
                <a:srgbClr val="FFFF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fi-FI" altLang="fi-FI" sz="2000" b="1">
                <a:solidFill>
                  <a:srgbClr val="FF0000"/>
                </a:solidFill>
              </a:rPr>
              <a:t>Petetty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fi-FI" altLang="fi-FI" sz="2000" b="1">
                <a:solidFill>
                  <a:srgbClr val="9999FF"/>
                </a:solidFill>
              </a:rPr>
              <a:t>Hylätty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fi-FI" altLang="fi-FI" sz="2000" b="1">
                <a:solidFill>
                  <a:srgbClr val="66FF33"/>
                </a:solidFill>
              </a:rPr>
              <a:t>Epävarma</a:t>
            </a:r>
            <a:r>
              <a:rPr lang="fi-FI" altLang="fi-FI" sz="2000" b="1">
                <a:solidFill>
                  <a:srgbClr val="FFFFFF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fi-FI" altLang="fi-FI" sz="2000" b="1">
                <a:solidFill>
                  <a:srgbClr val="FFFF00"/>
                </a:solidFill>
              </a:rPr>
              <a:t>Voimaton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fi-FI" altLang="fi-FI" sz="2000" b="1">
                <a:solidFill>
                  <a:srgbClr val="00FFFF"/>
                </a:solidFill>
              </a:rPr>
              <a:t>Tyytymätön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fi-FI" altLang="fi-FI" sz="2000" b="1">
                <a:solidFill>
                  <a:srgbClr val="FFFFFF"/>
                </a:solidFill>
              </a:rPr>
              <a:t>Lannistunut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fi-FI" altLang="fi-FI" sz="2000" b="1">
                <a:solidFill>
                  <a:srgbClr val="FF00FF"/>
                </a:solidFill>
              </a:rPr>
              <a:t>Avuton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fi-FI" altLang="fi-FI" sz="2000" b="1">
                <a:solidFill>
                  <a:srgbClr val="339933"/>
                </a:solidFill>
              </a:rPr>
              <a:t>Riittämätön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endParaRPr lang="fi-FI" altLang="fi-FI" sz="2000" b="1">
              <a:solidFill>
                <a:srgbClr val="339933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fi-FI" altLang="fi-FI" sz="2000" b="1">
                <a:solidFill>
                  <a:srgbClr val="99FFCC"/>
                </a:solidFill>
              </a:rPr>
              <a:t>Osaton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fi-FI" altLang="fi-FI" sz="2000" b="1">
                <a:solidFill>
                  <a:srgbClr val="FFFFFF"/>
                </a:solidFill>
              </a:rPr>
              <a:t> Ulkopuolinen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fi-FI" altLang="fi-FI" sz="2000" b="1">
                <a:solidFill>
                  <a:srgbClr val="FFFFFF"/>
                </a:solidFill>
              </a:rPr>
              <a:t> </a:t>
            </a:r>
            <a:r>
              <a:rPr lang="fi-FI" altLang="fi-FI" sz="2000" b="1">
                <a:solidFill>
                  <a:srgbClr val="FFFF99"/>
                </a:solidFill>
              </a:rPr>
              <a:t>Toivoton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fi-FI" altLang="fi-FI" sz="2000" b="1">
                <a:solidFill>
                  <a:srgbClr val="FFFFFF"/>
                </a:solidFill>
              </a:rPr>
              <a:t> </a:t>
            </a:r>
            <a:r>
              <a:rPr lang="fi-FI" altLang="fi-FI" sz="2000" b="1">
                <a:solidFill>
                  <a:srgbClr val="C0C0C0"/>
                </a:solidFill>
              </a:rPr>
              <a:t>Arvoton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7104064" y="852489"/>
            <a:ext cx="3576637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altLang="fi-FI" sz="2000" b="1">
                <a:solidFill>
                  <a:srgbClr val="FFFFFF"/>
                </a:solidFill>
              </a:rPr>
              <a:t>Parantavat tunteet 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i-FI" altLang="fi-FI" sz="2000" b="1">
              <a:solidFill>
                <a:srgbClr val="FFFF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fi-FI" altLang="fi-FI" sz="2000" b="1">
                <a:solidFill>
                  <a:srgbClr val="FFFFFF"/>
                </a:solidFill>
              </a:rPr>
              <a:t>Viha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fi-FI" altLang="fi-FI" sz="2000" b="1">
                <a:solidFill>
                  <a:srgbClr val="FFFFFF"/>
                </a:solidFill>
              </a:rPr>
              <a:t>Suru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fi-FI" altLang="fi-FI" sz="2000" b="1">
                <a:solidFill>
                  <a:srgbClr val="FFFFFF"/>
                </a:solidFill>
              </a:rPr>
              <a:t>Pelko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fi-FI" altLang="fi-FI" sz="2000" b="1">
                <a:solidFill>
                  <a:srgbClr val="FFFFFF"/>
                </a:solidFill>
              </a:rPr>
              <a:t>Mielipaha/katumus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fi-FI" altLang="fi-FI" sz="2000" b="1">
                <a:solidFill>
                  <a:srgbClr val="FFFFFF"/>
                </a:solidFill>
              </a:rPr>
              <a:t>Turhautuminen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fi-FI" altLang="fi-FI" sz="2000" b="1">
                <a:solidFill>
                  <a:srgbClr val="FFFFFF"/>
                </a:solidFill>
              </a:rPr>
              <a:t>Pettymys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fi-FI" altLang="fi-FI" sz="2000" b="1">
                <a:solidFill>
                  <a:srgbClr val="FFFFFF"/>
                </a:solidFill>
              </a:rPr>
              <a:t>Huoli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fi-FI" altLang="fi-FI" sz="2000" b="1">
                <a:solidFill>
                  <a:srgbClr val="FFFFFF"/>
                </a:solidFill>
              </a:rPr>
              <a:t>Hämmennys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endParaRPr lang="fi-FI" altLang="fi-FI" sz="2000" b="1">
              <a:solidFill>
                <a:srgbClr val="FFFF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fi-FI" altLang="fi-FI" sz="2000" b="1">
                <a:solidFill>
                  <a:srgbClr val="FFFFFF"/>
                </a:solidFill>
              </a:rPr>
              <a:t>Kateus/mustasukkaisuus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fi-FI" altLang="fi-FI" sz="2000" b="1">
                <a:solidFill>
                  <a:srgbClr val="FFFFFF"/>
                </a:solidFill>
              </a:rPr>
              <a:t> Loukkaantuminen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fi-FI" altLang="fi-FI" sz="2000" b="1">
                <a:solidFill>
                  <a:srgbClr val="FFFFFF"/>
                </a:solidFill>
              </a:rPr>
              <a:t> Kauhu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fi-FI" altLang="fi-FI" sz="2000" b="1">
                <a:solidFill>
                  <a:srgbClr val="FFFFFF"/>
                </a:solidFill>
              </a:rPr>
              <a:t> Häpeä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900863" y="6308725"/>
            <a:ext cx="37347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altLang="fi-FI" sz="1400">
                <a:solidFill>
                  <a:srgbClr val="FFFFFF"/>
                </a:solidFill>
              </a:rPr>
              <a:t>John, Gray </a:t>
            </a:r>
            <a:r>
              <a:rPr lang="fi-FI" altLang="fi-FI" sz="1400" i="1">
                <a:solidFill>
                  <a:srgbClr val="FFFFFF"/>
                </a:solidFill>
              </a:rPr>
              <a:t>How To Get What You Want and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altLang="fi-FI" sz="1400" i="1">
                <a:solidFill>
                  <a:srgbClr val="FFFFFF"/>
                </a:solidFill>
              </a:rPr>
              <a:t>Want What You Have</a:t>
            </a:r>
            <a:r>
              <a:rPr lang="fi-FI" altLang="fi-FI" sz="1400">
                <a:solidFill>
                  <a:srgbClr val="FFFFFF"/>
                </a:solidFill>
              </a:rPr>
              <a:t> (Harper Collins 1999) 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631950" y="5753100"/>
            <a:ext cx="77279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altLang="fi-FI" dirty="0">
                <a:solidFill>
                  <a:srgbClr val="FFFFFF"/>
                </a:solidFill>
              </a:rPr>
              <a:t>Tunnekirjeen laatiminen : Määritä ensin este, tutki siihen liittyvää mielialaa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altLang="fi-FI" dirty="0">
                <a:solidFill>
                  <a:srgbClr val="FFFFFF"/>
                </a:solidFill>
              </a:rPr>
              <a:t>( keskimmäinen sarake) ja sitten parantavien tunteiden sarakkeesta neljä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altLang="fi-FI" dirty="0">
                <a:solidFill>
                  <a:srgbClr val="FFFFFF"/>
                </a:solidFill>
              </a:rPr>
              <a:t>peräkkäistä tunnetta.</a:t>
            </a:r>
          </a:p>
        </p:txBody>
      </p:sp>
    </p:spTree>
    <p:extLst>
      <p:ext uri="{BB962C8B-B14F-4D97-AF65-F5344CB8AC3E}">
        <p14:creationId xmlns:p14="http://schemas.microsoft.com/office/powerpoint/2010/main" val="798397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0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0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800" decel="100000"/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800" decel="100000" fill="hold"/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800" decel="100000" fill="hold"/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800" decel="100000" fill="hold"/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3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800" decel="100000"/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800" decel="100000" fill="hold"/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800" decel="100000" fill="hold"/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800" decel="100000" fill="hold"/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3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800" decel="100000"/>
                                        <p:tgtEl>
                                          <p:spTgt spid="20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800" decel="100000" fill="hold"/>
                                        <p:tgtEl>
                                          <p:spTgt spid="20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800" decel="100000" fill="hold"/>
                                        <p:tgtEl>
                                          <p:spTgt spid="20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800" decel="100000" fill="hold"/>
                                        <p:tgtEl>
                                          <p:spTgt spid="20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800" decel="100000"/>
                                        <p:tgtEl>
                                          <p:spTgt spid="20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800" decel="100000" fill="hold"/>
                                        <p:tgtEl>
                                          <p:spTgt spid="20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800" decel="100000" fill="hold"/>
                                        <p:tgtEl>
                                          <p:spTgt spid="20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00" decel="100000" fill="hold"/>
                                        <p:tgtEl>
                                          <p:spTgt spid="20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20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20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1" dur="500"/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5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4" dur="500"/>
                                        <p:tgtEl>
                                          <p:spTgt spid="20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7" dur="500"/>
                                        <p:tgtEl>
                                          <p:spTgt spid="20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0" dur="500"/>
                                        <p:tgtEl>
                                          <p:spTgt spid="20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20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20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 nodeType="clickPar">
                      <p:stCondLst>
                        <p:cond delay="indefinite"/>
                      </p:stCondLst>
                      <p:childTnLst>
                        <p:par>
                          <p:cTn id="2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20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20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 nodeType="clickPar">
                      <p:stCondLst>
                        <p:cond delay="indefinite"/>
                      </p:stCondLst>
                      <p:childTnLst>
                        <p:par>
                          <p:cTn id="2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20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20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 nodeType="clickPar">
                      <p:stCondLst>
                        <p:cond delay="indefinite"/>
                      </p:stCondLst>
                      <p:childTnLst>
                        <p:par>
                          <p:cTn id="2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770" decel="100000"/>
                                        <p:tgtEl>
                                          <p:spTgt spid="20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6" dur="770" decel="100000"/>
                                        <p:tgtEl>
                                          <p:spTgt spid="20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8" dur="770" fill="hold"/>
                                        <p:tgtEl>
                                          <p:spTgt spid="20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0" dur="770" fill="hold"/>
                                        <p:tgtEl>
                                          <p:spTgt spid="20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770" decel="100000"/>
                                        <p:tgtEl>
                                          <p:spTgt spid="20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5" dur="770" decel="100000"/>
                                        <p:tgtEl>
                                          <p:spTgt spid="20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7" dur="770" fill="hold"/>
                                        <p:tgtEl>
                                          <p:spTgt spid="20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9" dur="770" fill="hold"/>
                                        <p:tgtEl>
                                          <p:spTgt spid="20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770" decel="100000"/>
                                        <p:tgtEl>
                                          <p:spTgt spid="20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4" dur="770" decel="100000"/>
                                        <p:tgtEl>
                                          <p:spTgt spid="20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6" dur="770" fill="hold"/>
                                        <p:tgtEl>
                                          <p:spTgt spid="20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8" dur="770" fill="hold"/>
                                        <p:tgtEl>
                                          <p:spTgt spid="20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770" decel="100000"/>
                                        <p:tgtEl>
                                          <p:spTgt spid="20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3" dur="770" decel="100000"/>
                                        <p:tgtEl>
                                          <p:spTgt spid="20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5" dur="770" fill="hold"/>
                                        <p:tgtEl>
                                          <p:spTgt spid="20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7" dur="770" fill="hold"/>
                                        <p:tgtEl>
                                          <p:spTgt spid="20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 nodeType="clickPar">
                      <p:stCondLst>
                        <p:cond delay="indefinite"/>
                      </p:stCondLst>
                      <p:childTnLst>
                        <p:par>
                          <p:cTn id="2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20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20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 nodeType="clickPar">
                      <p:stCondLst>
                        <p:cond delay="indefinite"/>
                      </p:stCondLst>
                      <p:childTnLst>
                        <p:par>
                          <p:cTn id="2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20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0" dur="500" fill="hold"/>
                                        <p:tgtEl>
                                          <p:spTgt spid="20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 nodeType="clickPar">
                      <p:stCondLst>
                        <p:cond delay="indefinite"/>
                      </p:stCondLst>
                      <p:childTnLst>
                        <p:par>
                          <p:cTn id="3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800" decel="100000"/>
                                        <p:tgtEl>
                                          <p:spTgt spid="20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6" dur="800" decel="100000" fill="hold"/>
                                        <p:tgtEl>
                                          <p:spTgt spid="20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800" decel="100000" fill="hold"/>
                                        <p:tgtEl>
                                          <p:spTgt spid="20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800" decel="100000" fill="hold"/>
                                        <p:tgtEl>
                                          <p:spTgt spid="20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800" decel="100000"/>
                                        <p:tgtEl>
                                          <p:spTgt spid="20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4" dur="800" decel="100000" fill="hold"/>
                                        <p:tgtEl>
                                          <p:spTgt spid="20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800" decel="100000" fill="hold"/>
                                        <p:tgtEl>
                                          <p:spTgt spid="20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800" decel="100000" fill="hold"/>
                                        <p:tgtEl>
                                          <p:spTgt spid="20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1" dur="800" decel="100000"/>
                                        <p:tgtEl>
                                          <p:spTgt spid="20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2" dur="800" decel="100000" fill="hold"/>
                                        <p:tgtEl>
                                          <p:spTgt spid="20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800" decel="100000" fill="hold"/>
                                        <p:tgtEl>
                                          <p:spTgt spid="20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800" decel="100000" fill="hold"/>
                                        <p:tgtEl>
                                          <p:spTgt spid="20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9" dur="800" decel="100000"/>
                                        <p:tgtEl>
                                          <p:spTgt spid="20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0" dur="800" decel="100000" fill="hold"/>
                                        <p:tgtEl>
                                          <p:spTgt spid="20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800" decel="100000" fill="hold"/>
                                        <p:tgtEl>
                                          <p:spTgt spid="20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800" decel="100000" fill="hold"/>
                                        <p:tgtEl>
                                          <p:spTgt spid="20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 nodeType="clickPar">
                      <p:stCondLst>
                        <p:cond delay="indefinite"/>
                      </p:stCondLst>
                      <p:childTnLst>
                        <p:par>
                          <p:cTn id="3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9" dur="500" fill="hold"/>
                                        <p:tgtEl>
                                          <p:spTgt spid="20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0" dur="500" fill="hold"/>
                                        <p:tgtEl>
                                          <p:spTgt spid="20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3" dur="500" fill="hold"/>
                                        <p:tgtEl>
                                          <p:spTgt spid="20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20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 nodeType="clickPar">
                      <p:stCondLst>
                        <p:cond delay="indefinite"/>
                      </p:stCondLst>
                      <p:childTnLst>
                        <p:par>
                          <p:cTn id="3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20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20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 nodeType="clickPar">
                      <p:stCondLst>
                        <p:cond delay="indefinite"/>
                      </p:stCondLst>
                      <p:childTnLst>
                        <p:par>
                          <p:cTn id="3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5" dur="500"/>
                                        <p:tgtEl>
                                          <p:spTgt spid="20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8" dur="500"/>
                                        <p:tgtEl>
                                          <p:spTgt spid="20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1" dur="500"/>
                                        <p:tgtEl>
                                          <p:spTgt spid="20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4" dur="500"/>
                                        <p:tgtEl>
                                          <p:spTgt spid="205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 nodeType="clickPar">
                      <p:stCondLst>
                        <p:cond delay="indefinite"/>
                      </p:stCondLst>
                      <p:childTnLst>
                        <p:par>
                          <p:cTn id="3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9" dur="500" fill="hold"/>
                                        <p:tgtEl>
                                          <p:spTgt spid="20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0" dur="500" fill="hold"/>
                                        <p:tgtEl>
                                          <p:spTgt spid="20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 nodeType="clickPar">
                      <p:stCondLst>
                        <p:cond delay="indefinite"/>
                      </p:stCondLst>
                      <p:childTnLst>
                        <p:par>
                          <p:cTn id="3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5" dur="500" fill="hold"/>
                                        <p:tgtEl>
                                          <p:spTgt spid="20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6" dur="500" fill="hold"/>
                                        <p:tgtEl>
                                          <p:spTgt spid="20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 nodeType="clickPar">
                      <p:stCondLst>
                        <p:cond delay="indefinite"/>
                      </p:stCondLst>
                      <p:childTnLst>
                        <p:par>
                          <p:cTn id="3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1" dur="1000" fill="hold"/>
                                        <p:tgtEl>
                                          <p:spTgt spid="20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1000" fill="hold"/>
                                        <p:tgtEl>
                                          <p:spTgt spid="20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1000" fill="hold"/>
                                        <p:tgtEl>
                                          <p:spTgt spid="20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4" dur="1000"/>
                                        <p:tgtEl>
                                          <p:spTgt spid="20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7" dur="1000" fill="hold"/>
                                        <p:tgtEl>
                                          <p:spTgt spid="20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1000" fill="hold"/>
                                        <p:tgtEl>
                                          <p:spTgt spid="20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1000" fill="hold"/>
                                        <p:tgtEl>
                                          <p:spTgt spid="20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0" dur="1000"/>
                                        <p:tgtEl>
                                          <p:spTgt spid="20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3" dur="1000" fill="hold"/>
                                        <p:tgtEl>
                                          <p:spTgt spid="205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1000" fill="hold"/>
                                        <p:tgtEl>
                                          <p:spTgt spid="205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1000" fill="hold"/>
                                        <p:tgtEl>
                                          <p:spTgt spid="205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6" dur="1000"/>
                                        <p:tgtEl>
                                          <p:spTgt spid="205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7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9" dur="1000" fill="hold"/>
                                        <p:tgtEl>
                                          <p:spTgt spid="205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1000" fill="hold"/>
                                        <p:tgtEl>
                                          <p:spTgt spid="205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1000" fill="hold"/>
                                        <p:tgtEl>
                                          <p:spTgt spid="205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2" dur="1000"/>
                                        <p:tgtEl>
                                          <p:spTgt spid="205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 nodeType="clickPar">
                      <p:stCondLst>
                        <p:cond delay="indefinite"/>
                      </p:stCondLst>
                      <p:childTnLst>
                        <p:par>
                          <p:cTn id="4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7" dur="500" fill="hold"/>
                                        <p:tgtEl>
                                          <p:spTgt spid="20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8" dur="500" fill="hold"/>
                                        <p:tgtEl>
                                          <p:spTgt spid="20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 nodeType="clickPar">
                      <p:stCondLst>
                        <p:cond delay="indefinite"/>
                      </p:stCondLst>
                      <p:childTnLst>
                        <p:par>
                          <p:cTn id="4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3" dur="500" fill="hold"/>
                                        <p:tgtEl>
                                          <p:spTgt spid="20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4" dur="500" fill="hold"/>
                                        <p:tgtEl>
                                          <p:spTgt spid="20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 nodeType="clickPar">
                      <p:stCondLst>
                        <p:cond delay="indefinite"/>
                      </p:stCondLst>
                      <p:childTnLst>
                        <p:par>
                          <p:cTn id="4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9" dur="500" fill="hold"/>
                                        <p:tgtEl>
                                          <p:spTgt spid="20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0" dur="500" fill="hold"/>
                                        <p:tgtEl>
                                          <p:spTgt spid="20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3" dur="500" fill="hold"/>
                                        <p:tgtEl>
                                          <p:spTgt spid="205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4" dur="500" fill="hold"/>
                                        <p:tgtEl>
                                          <p:spTgt spid="205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5" presetID="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7" dur="500" fill="hold"/>
                                        <p:tgtEl>
                                          <p:spTgt spid="205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8" dur="500" fill="hold"/>
                                        <p:tgtEl>
                                          <p:spTgt spid="205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 nodeType="clickPar">
                      <p:stCondLst>
                        <p:cond delay="indefinite"/>
                      </p:stCondLst>
                      <p:childTnLst>
                        <p:par>
                          <p:cTn id="4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3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8" fill="hold" nodeType="clickPar">
                      <p:stCondLst>
                        <p:cond delay="indefinite"/>
                      </p:stCondLst>
                      <p:childTnLst>
                        <p:par>
                          <p:cTn id="4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2" dur="500" fill="hold"/>
                                        <p:tgtEl>
                                          <p:spTgt spid="205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3" dur="500" fill="hold"/>
                                        <p:tgtEl>
                                          <p:spTgt spid="205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4" fill="hold" nodeType="clickPar">
                      <p:stCondLst>
                        <p:cond delay="indefinite"/>
                      </p:stCondLst>
                      <p:childTnLst>
                        <p:par>
                          <p:cTn id="4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8" dur="500" fill="hold"/>
                                        <p:tgtEl>
                                          <p:spTgt spid="20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9" dur="500" fill="hold"/>
                                        <p:tgtEl>
                                          <p:spTgt spid="20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0" fill="hold" nodeType="clickPar">
                      <p:stCondLst>
                        <p:cond delay="indefinite"/>
                      </p:stCondLst>
                      <p:childTnLst>
                        <p:par>
                          <p:cTn id="4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6" dur="1000"/>
                                        <p:tgtEl>
                                          <p:spTgt spid="205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7" presetID="52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61" dur="1000"/>
                                        <p:tgtEl>
                                          <p:spTgt spid="205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" fill="hold" nodeType="clickPar">
                      <p:stCondLst>
                        <p:cond delay="indefinite"/>
                      </p:stCondLst>
                      <p:childTnLst>
                        <p:par>
                          <p:cTn id="4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68" dur="1000"/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9" presetID="52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3" dur="1000"/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4" fill="hold" nodeType="clickPar">
                      <p:stCondLst>
                        <p:cond delay="indefinite"/>
                      </p:stCondLst>
                      <p:childTnLst>
                        <p:par>
                          <p:cTn id="4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8" dur="500" fill="hold"/>
                                        <p:tgtEl>
                                          <p:spTgt spid="205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9" dur="500" fill="hold"/>
                                        <p:tgtEl>
                                          <p:spTgt spid="205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0" fill="hold" nodeType="clickPar">
                      <p:stCondLst>
                        <p:cond delay="indefinite"/>
                      </p:stCondLst>
                      <p:childTnLst>
                        <p:par>
                          <p:cTn id="4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4" dur="500" fill="hold"/>
                                        <p:tgtEl>
                                          <p:spTgt spid="20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5" dur="500" fill="hold"/>
                                        <p:tgtEl>
                                          <p:spTgt spid="20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6" fill="hold" nodeType="clickPar">
                      <p:stCondLst>
                        <p:cond delay="indefinite"/>
                      </p:stCondLst>
                      <p:childTnLst>
                        <p:par>
                          <p:cTn id="4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0" dur="500" fill="hold"/>
                                        <p:tgtEl>
                                          <p:spTgt spid="205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1" dur="500" fill="hold"/>
                                        <p:tgtEl>
                                          <p:spTgt spid="205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2" dur="500" fill="hold"/>
                                        <p:tgtEl>
                                          <p:spTgt spid="205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500" fill="hold"/>
                                        <p:tgtEl>
                                          <p:spTgt spid="205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4" dur="500" tmFilter="0,0; .5, 1; 1, 1"/>
                                        <p:tgtEl>
                                          <p:spTgt spid="205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5" fill="hold" nodeType="clickPar">
                      <p:stCondLst>
                        <p:cond delay="indefinite"/>
                      </p:stCondLst>
                      <p:childTnLst>
                        <p:par>
                          <p:cTn id="4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9" dur="500" fill="hold"/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500" fill="hold"/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500" fill="hold"/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500" fill="hold"/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3" dur="500" tmFilter="0,0; .5, 1; 1, 1"/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6" dur="500" fill="hold"/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7" dur="500" fill="hold"/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8" dur="500" fill="hold"/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9" dur="500" fill="hold"/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0" dur="500" tmFilter="0,0; .5, 1; 1, 1"/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3" dur="500" fill="hold"/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500" fill="hold"/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5" dur="500" fill="hold"/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6" dur="500" fill="hold"/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7" dur="500" tmFilter="0,0; .5, 1; 1, 1"/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39757" y="79511"/>
            <a:ext cx="1166646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3600" dirty="0" smtClean="0"/>
              <a:t>Tai voit tehdä niinkin, </a:t>
            </a:r>
          </a:p>
          <a:p>
            <a:r>
              <a:rPr lang="fi-FI" sz="3600" dirty="0" smtClean="0"/>
              <a:t>että ensin mietit mikä on tunnetilasi juuri nyt,</a:t>
            </a:r>
          </a:p>
          <a:p>
            <a:r>
              <a:rPr lang="fi-FI" sz="3600" dirty="0"/>
              <a:t>s</a:t>
            </a:r>
            <a:r>
              <a:rPr lang="fi-FI" sz="3600" dirty="0" smtClean="0"/>
              <a:t>itten mietit mitkä neljä parantavaa tunnetta siihen liittyy,</a:t>
            </a:r>
          </a:p>
          <a:p>
            <a:r>
              <a:rPr lang="fi-FI" sz="3600" dirty="0"/>
              <a:t>j</a:t>
            </a:r>
            <a:r>
              <a:rPr lang="fi-FI" sz="3600" dirty="0" smtClean="0"/>
              <a:t>a lopuksi sinulle paljastuu, mikä on nykyisen hetkesi</a:t>
            </a:r>
          </a:p>
          <a:p>
            <a:r>
              <a:rPr lang="fi-FI" sz="3600" dirty="0"/>
              <a:t>h</a:t>
            </a:r>
            <a:r>
              <a:rPr lang="fi-FI" sz="3600" dirty="0" smtClean="0"/>
              <a:t>enkinen esteesi, joka jumittaa sinut paikallesi nyt.</a:t>
            </a:r>
          </a:p>
          <a:p>
            <a:endParaRPr lang="fi-FI" sz="3600" dirty="0"/>
          </a:p>
          <a:p>
            <a:r>
              <a:rPr lang="fi-FI" sz="3600" dirty="0" smtClean="0"/>
              <a:t>Yl Juha Kemppinen</a:t>
            </a:r>
            <a:endParaRPr lang="fi-FI" sz="3600" dirty="0"/>
          </a:p>
        </p:txBody>
      </p:sp>
    </p:spTree>
    <p:extLst>
      <p:ext uri="{BB962C8B-B14F-4D97-AF65-F5344CB8AC3E}">
        <p14:creationId xmlns:p14="http://schemas.microsoft.com/office/powerpoint/2010/main" val="1530830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letusrakenne">
  <a:themeElements>
    <a:clrScheme name="Oletusrakenne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Oletusraken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letusraken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176</Words>
  <Application>Microsoft Macintosh PowerPoint</Application>
  <PresentationFormat>Laajakuva</PresentationFormat>
  <Paragraphs>61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3</vt:i4>
      </vt:variant>
    </vt:vector>
  </HeadingPairs>
  <TitlesOfParts>
    <vt:vector size="8" baseType="lpstr">
      <vt:lpstr>Calibri Light</vt:lpstr>
      <vt:lpstr>Arial</vt:lpstr>
      <vt:lpstr>Calibri</vt:lpstr>
      <vt:lpstr>Office-teema</vt:lpstr>
      <vt:lpstr>Oletusrakenne</vt:lpstr>
      <vt:lpstr>Tunteiden taulukko ( katolisten munkkien käyttämä itsensä kehittämismenetelmä)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Tunteiden taulukko ( katolisten munkkien käyttämä itsensä kehittämismenetelmä)</dc:title>
  <dc:creator>Microsoft Office -käyttäjä</dc:creator>
  <cp:lastModifiedBy>Microsoft Office -käyttäjä</cp:lastModifiedBy>
  <cp:revision>1</cp:revision>
  <dcterms:created xsi:type="dcterms:W3CDTF">2016-01-08T03:49:11Z</dcterms:created>
  <dcterms:modified xsi:type="dcterms:W3CDTF">2016-01-08T03:56:22Z</dcterms:modified>
</cp:coreProperties>
</file>