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59" r:id="rId1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0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8BC6-920F-4FA6-95B9-948BB7D3BEE3}" type="datetimeFigureOut">
              <a:rPr lang="fi-FI" smtClean="0"/>
              <a:pPr/>
              <a:t>9.9.2012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F518-0D5C-4FA7-983B-CB4D31E2B7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424340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8BC6-920F-4FA6-95B9-948BB7D3BEE3}" type="datetimeFigureOut">
              <a:rPr lang="fi-FI" smtClean="0"/>
              <a:pPr/>
              <a:t>9.9.2012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F518-0D5C-4FA7-983B-CB4D31E2B7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5364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8BC6-920F-4FA6-95B9-948BB7D3BEE3}" type="datetimeFigureOut">
              <a:rPr lang="fi-FI" smtClean="0"/>
              <a:pPr/>
              <a:t>9.9.2012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F518-0D5C-4FA7-983B-CB4D31E2B7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74322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8BC6-920F-4FA6-95B9-948BB7D3BEE3}" type="datetimeFigureOut">
              <a:rPr lang="fi-FI" smtClean="0"/>
              <a:pPr/>
              <a:t>9.9.2012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F518-0D5C-4FA7-983B-CB4D31E2B7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34104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8BC6-920F-4FA6-95B9-948BB7D3BEE3}" type="datetimeFigureOut">
              <a:rPr lang="fi-FI" smtClean="0"/>
              <a:pPr/>
              <a:t>9.9.2012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F518-0D5C-4FA7-983B-CB4D31E2B7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92497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8BC6-920F-4FA6-95B9-948BB7D3BEE3}" type="datetimeFigureOut">
              <a:rPr lang="fi-FI" smtClean="0"/>
              <a:pPr/>
              <a:t>9.9.2012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F518-0D5C-4FA7-983B-CB4D31E2B7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49148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8BC6-920F-4FA6-95B9-948BB7D3BEE3}" type="datetimeFigureOut">
              <a:rPr lang="fi-FI" smtClean="0"/>
              <a:pPr/>
              <a:t>9.9.2012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F518-0D5C-4FA7-983B-CB4D31E2B7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09043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8BC6-920F-4FA6-95B9-948BB7D3BEE3}" type="datetimeFigureOut">
              <a:rPr lang="fi-FI" smtClean="0"/>
              <a:pPr/>
              <a:t>9.9.2012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F518-0D5C-4FA7-983B-CB4D31E2B7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59411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8BC6-920F-4FA6-95B9-948BB7D3BEE3}" type="datetimeFigureOut">
              <a:rPr lang="fi-FI" smtClean="0"/>
              <a:pPr/>
              <a:t>9.9.2012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F518-0D5C-4FA7-983B-CB4D31E2B7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82499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8BC6-920F-4FA6-95B9-948BB7D3BEE3}" type="datetimeFigureOut">
              <a:rPr lang="fi-FI" smtClean="0"/>
              <a:pPr/>
              <a:t>9.9.2012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F518-0D5C-4FA7-983B-CB4D31E2B7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541286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8BC6-920F-4FA6-95B9-948BB7D3BEE3}" type="datetimeFigureOut">
              <a:rPr lang="fi-FI" smtClean="0"/>
              <a:pPr/>
              <a:t>9.9.2012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F518-0D5C-4FA7-983B-CB4D31E2B7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28111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08BC6-920F-4FA6-95B9-948BB7D3BEE3}" type="datetimeFigureOut">
              <a:rPr lang="fi-FI" smtClean="0"/>
              <a:pPr/>
              <a:t>9.9.2012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3F518-0D5C-4FA7-983B-CB4D31E2B7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70076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134672" cy="1470025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Kaksitoista askelta ehyempään aikuisuuteen</a:t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- Opas Kristus-keskeisen parantumisen </a:t>
            </a:r>
            <a:r>
              <a:rPr lang="en-US" sz="3200" dirty="0" smtClean="0">
                <a:solidFill>
                  <a:srgbClr val="000000"/>
                </a:solidFill>
              </a:rPr>
              <a:t>tielle</a:t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- </a:t>
            </a:r>
            <a:r>
              <a:rPr lang="fi-FI" sz="3200" dirty="0" smtClean="0"/>
              <a:t>2</a:t>
            </a:r>
            <a:r>
              <a:rPr lang="fi-FI" sz="3200" dirty="0" smtClean="0"/>
              <a:t>. viikko</a:t>
            </a:r>
            <a:endParaRPr lang="fi-FI" sz="3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Kaksitoista askelta ehyempään aikuisuuteen</a:t>
            </a:r>
          </a:p>
          <a:p>
            <a:r>
              <a:rPr lang="en-US" dirty="0" smtClean="0"/>
              <a:t>- Opas Kristus-keskeisen parantumisen tielle, 1996; Juva, </a:t>
            </a:r>
            <a:r>
              <a:rPr lang="en-US" dirty="0" smtClean="0"/>
              <a:t>WSOY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19004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Koemme kasvavamme kaikilla alueilla, kun omanarvontunteemme ja itsetuntomme kohoavat.</a:t>
            </a:r>
          </a:p>
          <a:p>
            <a:r>
              <a:rPr lang="fi-FI" dirty="0" smtClean="0"/>
              <a:t>Siksi on arvostettava ja rohkaistava kaikkia rehellisiä tunteita ja ajatuksia. Niin saadaan lannistumisen ja epätoivon tekijät esille niin, etteivät ne ehdi haitata ryhmän menestymistä</a:t>
            </a:r>
          </a:p>
          <a:p>
            <a:r>
              <a:rPr lang="fi-FI" dirty="0" smtClean="0"/>
              <a:t>Työkirja antaa ohjeita, miten askelia esitellään, voitaisiin ymmärtää, käytäntöön soveltaminen, valmistautuminen askeleeseen ja askeleeseen liittyvä rukous.</a:t>
            </a:r>
          </a:p>
          <a:p>
            <a:r>
              <a:rPr lang="fi-FI" dirty="0" smtClean="0"/>
              <a:t>Kun etenet askelissa, perehdy siihen huolellisesti ja tee kutakin askelta mahdollisimman pitkälle. Älä lannistu vaikka ensimmäinen, toinen ja kolmas askel tuntuisivat ylitsepääsemättömiltä – niin käy usein ensikertalaiselle.</a:t>
            </a: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Kaksitoista askelta ehyempään aikuisuuteen – Opas Kristus-keskeisen toipumisen tielle</a:t>
            </a:r>
            <a:endParaRPr lang="fi-FI" sz="3200" dirty="0"/>
          </a:p>
        </p:txBody>
      </p:sp>
      <p:sp>
        <p:nvSpPr>
          <p:cNvPr id="5" name="Tekstiruutu 4"/>
          <p:cNvSpPr txBox="1"/>
          <p:nvPr/>
        </p:nvSpPr>
        <p:spPr>
          <a:xfrm>
            <a:off x="395536" y="6381328"/>
            <a:ext cx="7824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Kaksitoista askelta ehyempään aikuisuuteen – Opas Kristus-keskeisen toipumisen tielle, 1996; Juva:WSOY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xmlns="" val="2603596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12 askeleen kolme ensimmäistä askelta muodostavat pohjan koko toipumisohjelman läpiviemiselle.</a:t>
            </a:r>
          </a:p>
          <a:p>
            <a:r>
              <a:rPr lang="fi-FI" dirty="0" smtClean="0"/>
              <a:t>Varaa riittävästi aikaa kysymysten ja tehtävien pohtimiseen. </a:t>
            </a:r>
          </a:p>
          <a:p>
            <a:r>
              <a:rPr lang="fi-FI" dirty="0" smtClean="0"/>
              <a:t>Tee vähän joka päivä. Ole kärsivällinen.</a:t>
            </a:r>
          </a:p>
          <a:p>
            <a:r>
              <a:rPr lang="fi-FI" dirty="0" smtClean="0"/>
              <a:t>Sulattele jokaisen kysymyksen sisältöä rauhassa ja pohdi, mitä se tarkoittaa.</a:t>
            </a:r>
          </a:p>
          <a:p>
            <a:r>
              <a:rPr lang="fi-FI" dirty="0" smtClean="0"/>
              <a:t>Kärsimättömyydestä on edistymisellesi suurta haittaa.</a:t>
            </a:r>
          </a:p>
          <a:p>
            <a:r>
              <a:rPr lang="fi-FI" dirty="0" smtClean="0"/>
              <a:t>Ohjelman toteuttaminen on koko elämän kestävä jatkuva prosessi, jota voi soveltaa osittain tai kokonaan. </a:t>
            </a: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Kaksitoista askelta ehyempään aikuisuuteen – Opas Kristus-keskeisen toipumisen tielle</a:t>
            </a:r>
            <a:endParaRPr lang="fi-FI" sz="3200" dirty="0"/>
          </a:p>
        </p:txBody>
      </p:sp>
      <p:sp>
        <p:nvSpPr>
          <p:cNvPr id="5" name="Tekstiruutu 4"/>
          <p:cNvSpPr txBox="1"/>
          <p:nvPr/>
        </p:nvSpPr>
        <p:spPr>
          <a:xfrm>
            <a:off x="395536" y="6381328"/>
            <a:ext cx="7824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Kaksitoista askelta ehyempään aikuisuuteen – Opas Kristus-keskeisen toipumisen tielle, 1996; Juva:WSOY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xmlns="" val="253536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12 askelta muodostavat kehyksen, jossa voimme tarkastella itseämme rakastavassa ja rohkaisevassa hengessä.</a:t>
            </a:r>
          </a:p>
          <a:p>
            <a:r>
              <a:rPr lang="fi-FI" dirty="0" smtClean="0"/>
              <a:t>Huomaamme että olemme tähän saakka tunteneet itseämme kovin heikosti.</a:t>
            </a:r>
          </a:p>
          <a:p>
            <a:r>
              <a:rPr lang="fi-FI" dirty="0" smtClean="0"/>
              <a:t>Kun suhteemme Jumalaan( tai Korkeimpaan Voimaan sellaisena kun hänet käsitämme) syvenee, niin meille selviää paljon asioita. Jumala-suhteemme syvenee sitä mukaa kuin opimme tietämään hänestä enemmän ( Psalmi 119)</a:t>
            </a:r>
          </a:p>
          <a:p>
            <a:r>
              <a:rPr lang="fi-FI" dirty="0" smtClean="0"/>
              <a:t>Jos sovellamme askeleita jatkuvasti käytäntöön ja lähennämme suhdettamme Korkeimpaan Voimaamme, elämämme tulee selkeämmäksi. Saamme lahjaksi kestävän siunauksen, Jumalan rauhan ja levollisuuden ( Joh.14:27)</a:t>
            </a:r>
          </a:p>
          <a:p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Kaksitoista askelta ehyempään aikuisuuteen – Opas Kristus-keskeisen toipumisen tielle</a:t>
            </a:r>
            <a:endParaRPr lang="fi-FI" sz="3200" dirty="0"/>
          </a:p>
        </p:txBody>
      </p:sp>
      <p:sp>
        <p:nvSpPr>
          <p:cNvPr id="5" name="Tekstiruutu 4"/>
          <p:cNvSpPr txBox="1"/>
          <p:nvPr/>
        </p:nvSpPr>
        <p:spPr>
          <a:xfrm>
            <a:off x="395536" y="6381328"/>
            <a:ext cx="7824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Kaksitoista askelta ehyempään aikuisuuteen – Opas Kristus-keskeisen toipumisen tielle, 1996; Juva:WSOY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xmlns="" val="2613442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Kirjassa on osallistumissopimus, jonka ehtojen hyväksymisestä päätät itse. </a:t>
            </a:r>
          </a:p>
          <a:p>
            <a:r>
              <a:rPr lang="fi-FI" dirty="0" smtClean="0"/>
              <a:t>Se miten toipumisprosessi onnistuu, riippuu kuitenkin siitä, missä määrin sitoudut siihen ja toimit yhteistyössä ryhmän kanssa.</a:t>
            </a:r>
          </a:p>
          <a:p>
            <a:r>
              <a:rPr lang="fi-FI" dirty="0" smtClean="0"/>
              <a:t>Kokemusten, voiman ja toivon keskinäinen jakaminen on jokaisen 12 askeleen ohjelman perusvahvuuksia.</a:t>
            </a:r>
          </a:p>
          <a:p>
            <a:r>
              <a:rPr lang="fi-FI" dirty="0" smtClean="0"/>
              <a:t>Emme pysty toipumaan omin voimin, eivätkä ihmissuhteet lujitu ilman jatkuvaa kontaktia. Tarvitsemme muiden apua, jotta pystyisimme murtautumaan ulos itsemme kieltämisestä ja eristäytyneisyydestä, jotka ovat haitallisesti vaikuttaneet elämäämme.</a:t>
            </a: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Kaksitoista askelta ehyempään aikuisuuteen – Opas Kristus-keskeisen toipumisen tielle</a:t>
            </a:r>
            <a:endParaRPr lang="fi-FI" sz="3200" dirty="0"/>
          </a:p>
        </p:txBody>
      </p:sp>
      <p:sp>
        <p:nvSpPr>
          <p:cNvPr id="5" name="Tekstiruutu 4"/>
          <p:cNvSpPr txBox="1"/>
          <p:nvPr/>
        </p:nvSpPr>
        <p:spPr>
          <a:xfrm>
            <a:off x="395536" y="6381328"/>
            <a:ext cx="7824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Kaksitoista askelta ehyempään aikuisuuteen – Opas Kristus-keskeisen toipumisen tielle, 1996; Juva:WSOY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xmlns="" val="175701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Kun joku meistä puhuu kokouksessa, hänen tulee saada muiden jakamaton huomio; kun jollakulla on paha olla, hänen tulee saada muilta tukea ja lohdutusta; ja joka hetki meidän tulee pyrkiä hengelliseen yhteyteen keskenämme.</a:t>
            </a:r>
          </a:p>
          <a:p>
            <a:r>
              <a:rPr lang="fi-FI" dirty="0" smtClean="0"/>
              <a:t>Koska kieltäminen on yleinen ongelma, johon me kaikki toipilaat törmäämme, meidän pitää sitoutua rehellisyyteen.</a:t>
            </a:r>
          </a:p>
          <a:p>
            <a:r>
              <a:rPr lang="fi-FI" dirty="0" smtClean="0"/>
              <a:t>Tietysti me kaikki kaipaamme muiden kunnioitusta ja hyväksyntää, mutta meidän täytyy pyrkiä pienryhmätilanteessa olemaan oma itsemme ja vähemmän kiinnostuneita edullisen imagon luomisesta.</a:t>
            </a:r>
          </a:p>
          <a:p>
            <a:r>
              <a:rPr lang="fi-FI" dirty="0" smtClean="0"/>
              <a:t>12 askeleen toteuttaminen ei ole helppo prosessi</a:t>
            </a:r>
          </a:p>
          <a:p>
            <a:r>
              <a:rPr lang="fi-FI" dirty="0" smtClean="0"/>
              <a:t>Antautuminen Jumalan johdettavaksi, itsetutkiskelun suorittaminen, tunnustaminen, hyvittäminen ja muut 12 askeleen ohjelmaan kuuluvat tehtävät ovat suuria elämänmuutoksia, ja tällaiset muutokset saattavat aiheuttaa epämukavuutta matkan varrella.</a:t>
            </a: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Kaksitoista askelta ehyempään aikuisuuteen – Opas Kristus-keskeisen toipumisen tielle</a:t>
            </a:r>
            <a:endParaRPr lang="fi-FI" sz="3200" dirty="0"/>
          </a:p>
        </p:txBody>
      </p:sp>
      <p:sp>
        <p:nvSpPr>
          <p:cNvPr id="5" name="Tekstiruutu 4"/>
          <p:cNvSpPr txBox="1"/>
          <p:nvPr/>
        </p:nvSpPr>
        <p:spPr>
          <a:xfrm>
            <a:off x="395536" y="6381328"/>
            <a:ext cx="7824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Kaksitoista askelta ehyempään aikuisuuteen – Opas Kristus-keskeisen toipumisen tielle, 1996; Juva:WSOY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xmlns="" val="2838291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Toipumispäätöksemme sisältää sen että olemme valmiit sietämään prosessin mahdollisesti aiheuttamat hankaluudet</a:t>
            </a:r>
          </a:p>
          <a:p>
            <a:r>
              <a:rPr lang="fi-FI" dirty="0" smtClean="0"/>
              <a:t>Väärän ylpeytemme ja luonteen heikkouksiemme takia tahdomme ehkä itse hallita asiaankuulumattomasti toipumisprosessin etenemistä.</a:t>
            </a:r>
          </a:p>
          <a:p>
            <a:r>
              <a:rPr lang="fi-FI" dirty="0" smtClean="0"/>
              <a:t>Jos tämä saa tapahtua, oma toipumisemme estyy ja pienryhmän tunnelma menee pilalle.</a:t>
            </a:r>
          </a:p>
          <a:p>
            <a:r>
              <a:rPr lang="fi-FI" dirty="0" smtClean="0"/>
              <a:t>Väärän ylpeyden ja luonteen heikkouksien sijaan tarvitaan nöyryyttä.</a:t>
            </a:r>
          </a:p>
          <a:p>
            <a:r>
              <a:rPr lang="fi-FI" dirty="0" smtClean="0"/>
              <a:t>Meidän tulee suostua nöyrästi noudattamaan 12 askeleen ohjelman periaatteita ja järjestystä ja ryhmän perussääntöjä</a:t>
            </a:r>
          </a:p>
          <a:p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Kaksitoista askelta ehyempään aikuisuuteen – Opas Kristus-keskeisen toipumisen tielle</a:t>
            </a:r>
            <a:endParaRPr lang="fi-FI" sz="3200" dirty="0"/>
          </a:p>
        </p:txBody>
      </p:sp>
      <p:sp>
        <p:nvSpPr>
          <p:cNvPr id="5" name="Tekstiruutu 4"/>
          <p:cNvSpPr txBox="1"/>
          <p:nvPr/>
        </p:nvSpPr>
        <p:spPr>
          <a:xfrm>
            <a:off x="395536" y="6381328"/>
            <a:ext cx="7824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Kaksitoista askelta ehyempään aikuisuuteen – Opas Kristus-keskeisen toipumisen tielle, 1996; Juva:WSOY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xmlns="" val="2381338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12 askeleen ohjelma ei toimi ilman Jumalaa ( Korkeinta Voimaa).</a:t>
            </a:r>
          </a:p>
          <a:p>
            <a:r>
              <a:rPr lang="fi-FI" dirty="0" smtClean="0"/>
              <a:t>Todellinen paraneminen alkaa, kun luovutamme tahtomme ja elämämme Jumalan huomaan.</a:t>
            </a:r>
          </a:p>
          <a:p>
            <a:r>
              <a:rPr lang="fi-FI" dirty="0" smtClean="0"/>
              <a:t>Antautuminen ei ole mahdollista, ellemme ole varmoja siitä, että Jumala rakastaa meitä ja tahtoo parastamme.</a:t>
            </a:r>
          </a:p>
          <a:p>
            <a:r>
              <a:rPr lang="fi-FI" dirty="0" smtClean="0"/>
              <a:t>Meidän pitää muistuttaa itseämme ja muita siitä, että Jumala on hyvä ja että hänen ratkaisunsa on viisain ratkaisu.</a:t>
            </a:r>
          </a:p>
          <a:p>
            <a:r>
              <a:rPr lang="fi-FI" dirty="0" smtClean="0"/>
              <a:t>12 askelta on hengellinen matka, ja siksi meidän on jatkuvasti pysyttävä Jumalan yhteydessä rukouksessa. </a:t>
            </a:r>
          </a:p>
          <a:p>
            <a:r>
              <a:rPr lang="fi-FI" dirty="0" smtClean="0"/>
              <a:t>Meidän on myös päivittäin harjoitettava ensimmäisen kolmen askeleen edellyttämää luovuttamista: myönnettävä avun tarpeemme, opeteltava luottamaan Jumalaan ja jättäydyttävä </a:t>
            </a:r>
            <a:r>
              <a:rPr lang="fi-FI" dirty="0" err="1" smtClean="0"/>
              <a:t>hänn</a:t>
            </a:r>
            <a:r>
              <a:rPr lang="fi-FI" dirty="0" smtClean="0"/>
              <a:t> käsiinsä.</a:t>
            </a: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Kaksitoista askelta ehyempään aikuisuuteen – Opas Kristus-keskeisen toipumisen tielle</a:t>
            </a:r>
            <a:endParaRPr lang="fi-FI" sz="3200" dirty="0"/>
          </a:p>
        </p:txBody>
      </p:sp>
      <p:sp>
        <p:nvSpPr>
          <p:cNvPr id="5" name="Tekstiruutu 4"/>
          <p:cNvSpPr txBox="1"/>
          <p:nvPr/>
        </p:nvSpPr>
        <p:spPr>
          <a:xfrm>
            <a:off x="395536" y="6381328"/>
            <a:ext cx="7824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Kaksitoista askelta ehyempään aikuisuuteen – Opas Kristus-keskeisen toipumisen tielle, 1996; Juva:WSOY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xmlns="" val="55101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Kaksitoista askelta ehyempään aikuisuuteen – Opas Kristus-keskeisen toipumisen tielle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2. viikon kysymykset:</a:t>
            </a:r>
          </a:p>
          <a:p>
            <a:r>
              <a:rPr lang="fi-FI" dirty="0" smtClean="0"/>
              <a:t>1. Kerro aikaisemmista tai tämänhetkisistä yhteyksistäsi muihin 12 askeleen ohjelmaan perustuviin tuki- ja toipumisryhmiin</a:t>
            </a:r>
          </a:p>
          <a:p>
            <a:r>
              <a:rPr lang="fi-FI" dirty="0" smtClean="0"/>
              <a:t>2. Millaisessa pienryhmässä voisit tuntea olosi turvalliseksi?</a:t>
            </a:r>
          </a:p>
          <a:p>
            <a:r>
              <a:rPr lang="fi-FI" dirty="0" smtClean="0"/>
              <a:t>3. Millaisesta käyttäytymisestä sinulla on suurin pelko osallistuessasi ryhmän toimintaan? Kyseessä voi olla oma käyttäytymisesi tai jonkun muun ( esim. vihamielisyys, eristäytyminen, kilpailuhenkisyys, hallitsemisen halu tms.)</a:t>
            </a:r>
          </a:p>
          <a:p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395536" y="6381328"/>
            <a:ext cx="7824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Kaksitoista askelta ehyempään aikuisuuteen – Opas Kristus-keskeisen toipumisen tielle, 1996; Juva:WSOY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xmlns="" val="390037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12 askelta- ehyempään aikuisuuteen\00 12 askelta- ehyempään aikuisuuteen -Kristuskeskeinen toipuminen 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152400"/>
            <a:ext cx="8630019" cy="6477000"/>
          </a:xfrm>
          <a:prstGeom prst="rect">
            <a:avLst/>
          </a:prstGeom>
          <a:noFill/>
        </p:spPr>
      </p:pic>
      <p:sp>
        <p:nvSpPr>
          <p:cNvPr id="5" name="Tekstikehys 4"/>
          <p:cNvSpPr txBox="1"/>
          <p:nvPr/>
        </p:nvSpPr>
        <p:spPr>
          <a:xfrm>
            <a:off x="76200" y="6553200"/>
            <a:ext cx="830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Kaksitoista askelta ehyempään aikuisuuteen- Opas Kristus-keskeisen parantumisen tielle, 1996; Juva, WSOY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Työkirja tarjoaa käytännön mallin soveltaa 12 askelta toipumisprosessiimme ja omaksua ne osaksi hengellistä elämäämme</a:t>
            </a:r>
          </a:p>
          <a:p>
            <a:r>
              <a:rPr lang="fi-FI" dirty="0" smtClean="0"/>
              <a:t>Kirja tukeutuu Raamatun näkemyksiin ja pyrkii auttamaan meitä tunnistamaan ja käsittelemään elämäämme varjostavia seikkoja</a:t>
            </a:r>
          </a:p>
          <a:p>
            <a:r>
              <a:rPr lang="fi-FI" dirty="0" smtClean="0"/>
              <a:t>Selvittelyprosessi edellyttää, että luotamme Jumalan sanan voimaan ja 12 askeleen ohjelman mahdollisuuksiin. </a:t>
            </a:r>
          </a:p>
          <a:p>
            <a:r>
              <a:rPr lang="fi-FI" dirty="0" smtClean="0"/>
              <a:t>Jos suhtaudumme tehtävään vakavasti, tulemme kokemaan paranemista, joka vaikuttaa suotuisasti niin fyysiseen, henkiseen kuin hengelliseenkin hyvinvointiimme.</a:t>
            </a:r>
          </a:p>
          <a:p>
            <a:r>
              <a:rPr lang="fi-FI" dirty="0" smtClean="0"/>
              <a:t>On välttämätöntä, että luotamme Jumalan johdatukseen.</a:t>
            </a: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Kaksitoista askelta ehyempään aikuisuuteen – Opas Kristus-keskeisen toipumisen tielle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xmlns="" val="3242769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Toipumisohjelman toimivuuden kannalta meidän on tärkeä ymmärtää, että Jumala tahtoo meidän eheytyvän.</a:t>
            </a:r>
          </a:p>
          <a:p>
            <a:r>
              <a:rPr lang="fi-FI" dirty="0" smtClean="0"/>
              <a:t>AAL ( alkoholistiperheiden aikuisten lasten), Alateenin tai Al-Anonin kokouksissa saa läheisen tai omaisen näkökulmasta lisätietoa toipumiseen liittyvistä kysymyksistä ja tutustuu samanlaisista ongelmista kärsiviin ihmisiin.</a:t>
            </a:r>
          </a:p>
          <a:p>
            <a:r>
              <a:rPr lang="fi-FI" dirty="0" smtClean="0"/>
              <a:t>Oppii lisää toipumiseen liittyvistä ongelmallisista asioista ja kerää taustaa kysymyksille, joita saattaa nousta esiin toipumisryhmän aikana</a:t>
            </a:r>
          </a:p>
          <a:p>
            <a:r>
              <a:rPr lang="fi-FI" dirty="0" smtClean="0"/>
              <a:t>Työkirja kehottaa lukemaan mahdollisimman paljon asioista, jotka itse koet vaikeiksi. Tietämyksesi kasvaa ja osallistumisesi toipumisprosessiin helpottuu</a:t>
            </a: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Kaksitoista askelta ehyempään aikuisuuteen – Opas Kristus-keskeisen toipumisen tielle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xmlns="" val="425519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Työkirjan käytännön ohjeet koskevan ainakin kuuden hengen pienryhmää (oletan että tätä seuraa kuusi henkilöä viikottain ja noin kuuden tutun kautta kaikki maailman ihmiset liittyvät toisiinsa)</a:t>
            </a:r>
          </a:p>
          <a:p>
            <a:r>
              <a:rPr lang="fi-FI" dirty="0" smtClean="0"/>
              <a:t>Pienryhmän jäsenet muodostavat ikään kuin perheen, jossa jäsenet tukevat toisiaan toipumisprosessin aikana</a:t>
            </a:r>
          </a:p>
          <a:p>
            <a:r>
              <a:rPr lang="fi-FI" dirty="0" smtClean="0"/>
              <a:t>Osallistuminen pienryhmätyöskentelyyn on ongelmakodissa kasvaneelle aikuiselle merkittävä askel murtautumisessa ulos tyypillisestä eristäytyneisyydestä</a:t>
            </a:r>
          </a:p>
          <a:p>
            <a:r>
              <a:rPr lang="fi-FI" dirty="0" smtClean="0"/>
              <a:t>Tärkeä tekijä toipumistapahtumassa on pienryhmän tarjoama turvallisuuden tunne. Ryhmän tuella ja askeleet työkaluina pitkään tukahdutettuna olleiden häpeän, vihan ja surun ilmaiseminen onnistuu.</a:t>
            </a:r>
          </a:p>
          <a:p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Kaksitoista askelta ehyempään aikuisuuteen – Opas Kristus-keskeisen toipumisen tielle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xmlns="" val="2958579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r>
              <a:rPr lang="fi-FI" sz="2400" dirty="0" smtClean="0"/>
              <a:t>Menneisyyden esiin kaivaminen ja siitä irti pääseminen kuuluvat prosessiin. </a:t>
            </a:r>
          </a:p>
          <a:p>
            <a:r>
              <a:rPr lang="fi-FI" sz="2400" dirty="0" smtClean="0"/>
              <a:t>Tilalle tulee levollinen mielenrauha, ”päivä kerrallaan” – asenne, joka syntyy soveltaessa askelia käytäntöön</a:t>
            </a:r>
          </a:p>
          <a:p>
            <a:r>
              <a:rPr lang="fi-FI" sz="2400" dirty="0" smtClean="0"/>
              <a:t>12 askeleesta syntyy hengellinen matka. Askeleet voivat toimia ulospääsytienä eroon </a:t>
            </a:r>
            <a:r>
              <a:rPr lang="fi-FI" sz="2400" dirty="0" err="1" smtClean="0"/>
              <a:t>itsetuhoisesta</a:t>
            </a:r>
            <a:r>
              <a:rPr lang="fi-FI" sz="2400" dirty="0" smtClean="0"/>
              <a:t> käyttäytymisestä, ja toisaalta niiden avulla voi kokeilla ja opetella uudenlaista käyttäytymistä.</a:t>
            </a:r>
          </a:p>
          <a:p>
            <a:r>
              <a:rPr lang="fi-FI" sz="2400" dirty="0" smtClean="0"/>
              <a:t>Kurssiin osallistuminen antaa mahdollisuuden kokea tunteita, puhua avoimesti toisten kanssa, nauttia elämästä päivä kerrallaan ja luoda terveitä ihmissuhteita.</a:t>
            </a:r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Kaksitoista askelta ehyempään aikuisuuteen – Opas Kristus-keskeisen toipumisen tielle</a:t>
            </a:r>
            <a:endParaRPr lang="fi-FI" sz="3200" dirty="0"/>
          </a:p>
        </p:txBody>
      </p:sp>
      <p:sp>
        <p:nvSpPr>
          <p:cNvPr id="5" name="Tekstiruutu 4"/>
          <p:cNvSpPr txBox="1"/>
          <p:nvPr/>
        </p:nvSpPr>
        <p:spPr>
          <a:xfrm>
            <a:off x="395536" y="6381328"/>
            <a:ext cx="7824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Kaksitoista askelta ehyempään aikuisuuteen – Opas Kristus-keskeisen toipumisen tielle, 1996; Juva:WSOY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xmlns="" val="2861579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T</a:t>
            </a:r>
            <a:r>
              <a:rPr lang="fi-FI" dirty="0" smtClean="0"/>
              <a:t>oimiminen ryhmässä voi olla voimakas ja uudistava tapahtuma. Yksinäisyys lievenee ryhmäläisten tutustuessa toisiinsa.</a:t>
            </a:r>
          </a:p>
          <a:p>
            <a:r>
              <a:rPr lang="fi-FI" dirty="0" smtClean="0"/>
              <a:t>Ihmiset oppivat läheisyyttä antaessaan ja vastaanottaessaan lohtua ja tukea.</a:t>
            </a:r>
          </a:p>
          <a:p>
            <a:r>
              <a:rPr lang="fi-FI" dirty="0" smtClean="0"/>
              <a:t>Pienryhmässä syntyneet ihmissuhteet ovat suuri siunaus ja antavat paljon.</a:t>
            </a:r>
          </a:p>
          <a:p>
            <a:r>
              <a:rPr lang="fi-FI" dirty="0" smtClean="0"/>
              <a:t>Pienessä ryhmässä muodostuu yhteisen kokemisen ilmapiiri, joka luo tervettä perheenomaista kanssakäymistä.</a:t>
            </a:r>
          </a:p>
          <a:p>
            <a:r>
              <a:rPr lang="fi-FI" dirty="0" smtClean="0"/>
              <a:t>Turvallisessa ympäristössä on mahdollista oppia luottamaan toisiin ihmisiin. </a:t>
            </a:r>
          </a:p>
          <a:p>
            <a:r>
              <a:rPr lang="fi-FI" dirty="0" smtClean="0"/>
              <a:t>Pienryhmät ovat hyvä paikka rehelliselle kokemusten jakamiselle, jossa ei tarvitse peitellä perhesalaisuuksia ja jossa rakastavan itsestä huolehtimisen prosessi pääsee alkuun</a:t>
            </a: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Kaksitoista askelta ehyempään aikuisuuteen – Opas Kristus-keskeisen toipumisen tielle</a:t>
            </a:r>
            <a:endParaRPr lang="fi-FI" sz="3200" dirty="0"/>
          </a:p>
        </p:txBody>
      </p:sp>
      <p:sp>
        <p:nvSpPr>
          <p:cNvPr id="5" name="Tekstiruutu 4"/>
          <p:cNvSpPr txBox="1"/>
          <p:nvPr/>
        </p:nvSpPr>
        <p:spPr>
          <a:xfrm>
            <a:off x="395536" y="6381328"/>
            <a:ext cx="7824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Kaksitoista askelta ehyempään aikuisuuteen – Opas Kristus-keskeisen toipumisen tielle, 1996; Juva:WSOY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xmlns="" val="3689522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400" dirty="0" smtClean="0"/>
              <a:t>Aina kun mahdollista, keskustele mieleesi nousevista ajatuksista jonkun sellaisen ihmisen kanssa, johon luotat.</a:t>
            </a:r>
          </a:p>
          <a:p>
            <a:r>
              <a:rPr lang="fi-FI" sz="2400" dirty="0" smtClean="0"/>
              <a:t>Se että kerrot oivalluksistasi luottohenkilölle, voi saada ihmeitä aikaan toipumismatkassasi.</a:t>
            </a:r>
          </a:p>
          <a:p>
            <a:r>
              <a:rPr lang="fi-FI" sz="2400" dirty="0" smtClean="0"/>
              <a:t>Kun jaat matkan aikana kokemuksesi ja rakennat uusia ihmissuhteita, muista ettei uusien ystäviesi tehtävänä ole antaa sinulle neuvoja eikä tehdä sinua terveeksi.</a:t>
            </a:r>
          </a:p>
          <a:p>
            <a:r>
              <a:rPr lang="fi-FI" sz="2400" dirty="0" smtClean="0"/>
              <a:t>Paraneminen lähtee siitä, että luotat Korkeimpaan Voimaasi.</a:t>
            </a:r>
          </a:p>
          <a:p>
            <a:r>
              <a:rPr lang="fi-FI" sz="2400" dirty="0" smtClean="0"/>
              <a:t>Pienryhmien sisäisissä erimielisyyksissä heijastuvat usein lapsuudenperheistä omaksutut roolit ja reaktiotavat; pienryhmä tarjoaa mahdollisuuden selvittää itse konfliktinsa, vaalia kasvua ja vahvistaa pienryhmän jäsenten keskinäisiä siteitä.</a:t>
            </a:r>
            <a:endParaRPr lang="fi-FI" sz="2400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Kaksitoista askelta ehyempään aikuisuuteen – Opas Kristus-keskeisen toipumisen tielle</a:t>
            </a:r>
            <a:endParaRPr lang="fi-FI" sz="3200" dirty="0"/>
          </a:p>
        </p:txBody>
      </p:sp>
      <p:sp>
        <p:nvSpPr>
          <p:cNvPr id="5" name="Tekstiruutu 4"/>
          <p:cNvSpPr txBox="1"/>
          <p:nvPr/>
        </p:nvSpPr>
        <p:spPr>
          <a:xfrm>
            <a:off x="395536" y="6381328"/>
            <a:ext cx="7824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Kaksitoista askelta ehyempään aikuisuuteen – Opas Kristus-keskeisen toipumisen tielle, 1996; Juva:WSOY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xmlns="" val="1959499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Sitä mukaa kun osallistujat suostuvat Jumalan johdatukseen, ongelmien hoitaminen alkaa sujua rakentavammassa hengessä.</a:t>
            </a:r>
          </a:p>
          <a:p>
            <a:r>
              <a:rPr lang="fi-FI" dirty="0" smtClean="0"/>
              <a:t>Ongelmallisen taustamme takia me aikuisenakin turvaudumme vanhoihin ja tuttuihin käyttäytymismalleihin ja olemme yhä huolehtijoita, puolustelijoita tai mielistelijöitä.</a:t>
            </a:r>
          </a:p>
          <a:p>
            <a:r>
              <a:rPr lang="fi-FI" dirty="0" smtClean="0"/>
              <a:t>Pelkäämme vastustaa epäasiallista, loukkaavaa tai itsetuhoista käyttäytymistä.</a:t>
            </a:r>
          </a:p>
          <a:p>
            <a:r>
              <a:rPr lang="fi-FI" dirty="0" smtClean="0"/>
              <a:t>Rehellisen palautteen saaminen on kuitenkin tärkeää.</a:t>
            </a:r>
          </a:p>
          <a:p>
            <a:r>
              <a:rPr lang="fi-FI" dirty="0" smtClean="0"/>
              <a:t>Sitä mukaa kun edistymme, lakkaamme vähitellen näkemästä negatiiviset tunteemme ja ominaisuutemme normaaleina.</a:t>
            </a: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Kaksitoista askelta ehyempään aikuisuuteen – Opas Kristus-keskeisen toipumisen tielle</a:t>
            </a:r>
            <a:endParaRPr lang="fi-FI" sz="3200" dirty="0"/>
          </a:p>
        </p:txBody>
      </p:sp>
      <p:sp>
        <p:nvSpPr>
          <p:cNvPr id="5" name="Tekstiruutu 4"/>
          <p:cNvSpPr txBox="1"/>
          <p:nvPr/>
        </p:nvSpPr>
        <p:spPr>
          <a:xfrm>
            <a:off x="395536" y="6381328"/>
            <a:ext cx="7824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Kaksitoista askelta ehyempään aikuisuuteen – Opas Kristus-keskeisen toipumisen tielle, 1996; Juva:WSOY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xmlns="" val="405886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1497</Words>
  <Application>Microsoft Office PowerPoint</Application>
  <PresentationFormat>Näytössä katseltava diaesitys 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18" baseType="lpstr">
      <vt:lpstr>Office-teema</vt:lpstr>
      <vt:lpstr>Kaksitoista askelta ehyempään aikuisuuteen - Opas Kristus-keskeisen parantumisen tielle - 2. viikko</vt:lpstr>
      <vt:lpstr>Dia 2</vt:lpstr>
      <vt:lpstr>Kaksitoista askelta ehyempään aikuisuuteen – Opas Kristus-keskeisen toipumisen tielle</vt:lpstr>
      <vt:lpstr>Kaksitoista askelta ehyempään aikuisuuteen – Opas Kristus-keskeisen toipumisen tielle</vt:lpstr>
      <vt:lpstr>Kaksitoista askelta ehyempään aikuisuuteen – Opas Kristus-keskeisen toipumisen tielle</vt:lpstr>
      <vt:lpstr>Kaksitoista askelta ehyempään aikuisuuteen – Opas Kristus-keskeisen toipumisen tielle</vt:lpstr>
      <vt:lpstr>Kaksitoista askelta ehyempään aikuisuuteen – Opas Kristus-keskeisen toipumisen tielle</vt:lpstr>
      <vt:lpstr>Kaksitoista askelta ehyempään aikuisuuteen – Opas Kristus-keskeisen toipumisen tielle</vt:lpstr>
      <vt:lpstr>Kaksitoista askelta ehyempään aikuisuuteen – Opas Kristus-keskeisen toipumisen tielle</vt:lpstr>
      <vt:lpstr>Kaksitoista askelta ehyempään aikuisuuteen – Opas Kristus-keskeisen toipumisen tielle</vt:lpstr>
      <vt:lpstr>Kaksitoista askelta ehyempään aikuisuuteen – Opas Kristus-keskeisen toipumisen tielle</vt:lpstr>
      <vt:lpstr>Kaksitoista askelta ehyempään aikuisuuteen – Opas Kristus-keskeisen toipumisen tielle</vt:lpstr>
      <vt:lpstr>Kaksitoista askelta ehyempään aikuisuuteen – Opas Kristus-keskeisen toipumisen tielle</vt:lpstr>
      <vt:lpstr>Kaksitoista askelta ehyempään aikuisuuteen – Opas Kristus-keskeisen toipumisen tielle</vt:lpstr>
      <vt:lpstr>Kaksitoista askelta ehyempään aikuisuuteen – Opas Kristus-keskeisen toipumisen tielle</vt:lpstr>
      <vt:lpstr>Kaksitoista askelta ehyempään aikuisuuteen – Opas Kristus-keskeisen toipumisen tielle</vt:lpstr>
      <vt:lpstr>Kaksitoista askelta ehyempään aikuisuuteen – Opas Kristus-keskeisen toipumisen tielle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viikko</dc:title>
  <dc:creator>Juha K</dc:creator>
  <cp:lastModifiedBy>juha k</cp:lastModifiedBy>
  <cp:revision>15</cp:revision>
  <dcterms:created xsi:type="dcterms:W3CDTF">2012-09-08T03:00:47Z</dcterms:created>
  <dcterms:modified xsi:type="dcterms:W3CDTF">2012-09-09T08:16:02Z</dcterms:modified>
</cp:coreProperties>
</file>